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62" r:id="rId4"/>
    <p:sldId id="259" r:id="rId5"/>
    <p:sldId id="265" r:id="rId6"/>
    <p:sldId id="267" r:id="rId7"/>
    <p:sldId id="264" r:id="rId8"/>
    <p:sldId id="269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61Splsq/dknevl8EtH4RBbtQc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6042E0-E1DD-42FE-A238-E17F40A1FAA7}">
  <a:tblStyle styleId="{716042E0-E1DD-42FE-A238-E17F40A1FAA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33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5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5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marcela.traub@gmail.com" TargetMode="External"/><Relationship Id="rId4" Type="http://schemas.openxmlformats.org/officeDocument/2006/relationships/hyperlink" Target="mailto:diego.fvicente@gmail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>
            <a:spLocks noGrp="1"/>
          </p:cNvSpPr>
          <p:nvPr>
            <p:ph type="ctrTitle"/>
          </p:nvPr>
        </p:nvSpPr>
        <p:spPr>
          <a:xfrm>
            <a:off x="4465452" y="3914799"/>
            <a:ext cx="7726548" cy="1287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4000"/>
              <a:buFont typeface="Calibri"/>
              <a:buNone/>
            </a:pPr>
            <a:r>
              <a:rPr lang="es-ES" sz="4000" b="1" dirty="0">
                <a:solidFill>
                  <a:schemeClr val="accent2"/>
                </a:solidFill>
              </a:rPr>
              <a:t>Experiencia de residencia en Medicina Familiar Comunitaria</a:t>
            </a:r>
            <a:endParaRPr sz="5400" b="1" dirty="0">
              <a:solidFill>
                <a:schemeClr val="accent2"/>
              </a:solidFill>
            </a:endParaRPr>
          </a:p>
        </p:txBody>
      </p:sp>
      <p:sp>
        <p:nvSpPr>
          <p:cNvPr id="165" name="Google Shape;165;p1"/>
          <p:cNvSpPr txBox="1">
            <a:spLocks noGrp="1"/>
          </p:cNvSpPr>
          <p:nvPr>
            <p:ph type="subTitle" idx="1"/>
          </p:nvPr>
        </p:nvSpPr>
        <p:spPr>
          <a:xfrm>
            <a:off x="0" y="5222876"/>
            <a:ext cx="5585526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000"/>
              <a:buNone/>
            </a:pPr>
            <a:r>
              <a:rPr lang="es-ES" sz="2000" b="1" dirty="0">
                <a:solidFill>
                  <a:schemeClr val="accent2"/>
                </a:solidFill>
              </a:rPr>
              <a:t>Diego Fernández Vicente – Residente 3er año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000"/>
              <a:buNone/>
            </a:pPr>
            <a:endParaRPr lang="es-ES" sz="2000" b="1" dirty="0">
              <a:solidFill>
                <a:schemeClr val="accent2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000"/>
              <a:buNone/>
            </a:pPr>
            <a:r>
              <a:rPr lang="es-ES" sz="2000" b="1" dirty="0">
                <a:solidFill>
                  <a:schemeClr val="accent2"/>
                </a:solidFill>
              </a:rPr>
              <a:t>Marcelo Hernández Yévenes – Residente 1er año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000"/>
              <a:buNone/>
            </a:pPr>
            <a:endParaRPr lang="es-ES" sz="2000" b="1" dirty="0">
              <a:solidFill>
                <a:schemeClr val="accent2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000"/>
              <a:buNone/>
            </a:pPr>
            <a:r>
              <a:rPr lang="es-ES" sz="2000" b="1" dirty="0">
                <a:solidFill>
                  <a:schemeClr val="accent2"/>
                </a:solidFill>
              </a:rPr>
              <a:t>UNIVERSIDAD AUSTRAL DE CHILE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5B3262F-4D75-E59D-0AAD-50E59D3C5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8522" y="0"/>
            <a:ext cx="3493477" cy="17499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A3626B6-4209-425F-B7DE-808DA635D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172;p2">
            <a:extLst>
              <a:ext uri="{FF2B5EF4-FFF2-40B4-BE49-F238E27FC236}">
                <a16:creationId xmlns:a16="http://schemas.microsoft.com/office/drawing/2014/main" id="{CA7F0056-DDF9-AA2B-9B8A-D3F30E75CDE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6628" r="38504" b="44829"/>
          <a:stretch/>
        </p:blipFill>
        <p:spPr>
          <a:xfrm>
            <a:off x="10957868" y="0"/>
            <a:ext cx="1234132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2C2B74B-1162-27B4-9ADB-6B17AEAFBA9E}"/>
              </a:ext>
            </a:extLst>
          </p:cNvPr>
          <p:cNvSpPr txBox="1"/>
          <p:nvPr/>
        </p:nvSpPr>
        <p:spPr>
          <a:xfrm>
            <a:off x="665747" y="584049"/>
            <a:ext cx="84301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400" dirty="0">
                <a:solidFill>
                  <a:schemeClr val="accent1">
                    <a:lumMod val="50000"/>
                  </a:schemeClr>
                </a:solidFill>
              </a:rPr>
              <a:t>¿Donde se realiza la formación?</a:t>
            </a:r>
            <a:endParaRPr lang="es-CL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B0F56C5-58B2-1235-8D8B-4BDA4942D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51" y="1541060"/>
            <a:ext cx="10468947" cy="5176270"/>
          </a:xfrm>
          <a:prstGeom prst="rect">
            <a:avLst/>
          </a:prstGeom>
        </p:spPr>
      </p:pic>
      <p:sp>
        <p:nvSpPr>
          <p:cNvPr id="16" name="Elipse 15">
            <a:extLst>
              <a:ext uri="{FF2B5EF4-FFF2-40B4-BE49-F238E27FC236}">
                <a16:creationId xmlns:a16="http://schemas.microsoft.com/office/drawing/2014/main" id="{A67A291E-11AC-6D02-EE31-3B9B6BB3648C}"/>
              </a:ext>
            </a:extLst>
          </p:cNvPr>
          <p:cNvSpPr/>
          <p:nvPr/>
        </p:nvSpPr>
        <p:spPr>
          <a:xfrm>
            <a:off x="835589" y="5638801"/>
            <a:ext cx="844223" cy="728853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53831921-6B41-E96A-F2E3-66E97AD51B4F}"/>
              </a:ext>
            </a:extLst>
          </p:cNvPr>
          <p:cNvSpPr/>
          <p:nvPr/>
        </p:nvSpPr>
        <p:spPr>
          <a:xfrm>
            <a:off x="7046668" y="1701243"/>
            <a:ext cx="917756" cy="859078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7353844E-2FE8-C04B-B4F0-D00B59BC6FD1}"/>
              </a:ext>
            </a:extLst>
          </p:cNvPr>
          <p:cNvSpPr/>
          <p:nvPr/>
        </p:nvSpPr>
        <p:spPr>
          <a:xfrm>
            <a:off x="8965939" y="3470335"/>
            <a:ext cx="372485" cy="433801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11A65CF-A6AF-F331-A145-0BD34EF3843C}"/>
              </a:ext>
            </a:extLst>
          </p:cNvPr>
          <p:cNvSpPr/>
          <p:nvPr/>
        </p:nvSpPr>
        <p:spPr>
          <a:xfrm>
            <a:off x="8734951" y="4474134"/>
            <a:ext cx="469701" cy="542086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79F61D6A-6442-1793-C025-0DB82A3E1E5B}"/>
              </a:ext>
            </a:extLst>
          </p:cNvPr>
          <p:cNvSpPr/>
          <p:nvPr/>
        </p:nvSpPr>
        <p:spPr>
          <a:xfrm>
            <a:off x="8783558" y="2292714"/>
            <a:ext cx="372485" cy="433801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Diagrama de flujo: proceso 21">
            <a:extLst>
              <a:ext uri="{FF2B5EF4-FFF2-40B4-BE49-F238E27FC236}">
                <a16:creationId xmlns:a16="http://schemas.microsoft.com/office/drawing/2014/main" id="{ABEA8488-5218-2F5D-BE7E-6BE1268EF4D1}"/>
              </a:ext>
            </a:extLst>
          </p:cNvPr>
          <p:cNvSpPr/>
          <p:nvPr/>
        </p:nvSpPr>
        <p:spPr>
          <a:xfrm>
            <a:off x="6612119" y="1560573"/>
            <a:ext cx="1786853" cy="43235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/>
              <a:t>Universidad Austral de Chile</a:t>
            </a:r>
          </a:p>
          <a:p>
            <a:pPr algn="ctr"/>
            <a:r>
              <a:rPr lang="es-ES" sz="1000" dirty="0"/>
              <a:t>Instituto Salud Pública</a:t>
            </a:r>
            <a:endParaRPr lang="es-CL" sz="1000" dirty="0"/>
          </a:p>
        </p:txBody>
      </p:sp>
      <p:sp>
        <p:nvSpPr>
          <p:cNvPr id="24" name="Diagrama de flujo: proceso 23">
            <a:extLst>
              <a:ext uri="{FF2B5EF4-FFF2-40B4-BE49-F238E27FC236}">
                <a16:creationId xmlns:a16="http://schemas.microsoft.com/office/drawing/2014/main" id="{663E1875-B531-EB87-92BE-DC23217922CF}"/>
              </a:ext>
            </a:extLst>
          </p:cNvPr>
          <p:cNvSpPr/>
          <p:nvPr/>
        </p:nvSpPr>
        <p:spPr>
          <a:xfrm>
            <a:off x="699986" y="6178284"/>
            <a:ext cx="1115428" cy="364208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/>
              <a:t>CESFAM Rural de Niebla</a:t>
            </a:r>
          </a:p>
        </p:txBody>
      </p:sp>
      <p:sp>
        <p:nvSpPr>
          <p:cNvPr id="25" name="Diagrama de flujo: proceso 24">
            <a:extLst>
              <a:ext uri="{FF2B5EF4-FFF2-40B4-BE49-F238E27FC236}">
                <a16:creationId xmlns:a16="http://schemas.microsoft.com/office/drawing/2014/main" id="{0B9B5603-3F48-21DC-B2ED-72C8BE40222D}"/>
              </a:ext>
            </a:extLst>
          </p:cNvPr>
          <p:cNvSpPr/>
          <p:nvPr/>
        </p:nvSpPr>
        <p:spPr>
          <a:xfrm>
            <a:off x="8567601" y="4832323"/>
            <a:ext cx="917757" cy="364208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/>
              <a:t>CESFAM </a:t>
            </a:r>
            <a:r>
              <a:rPr lang="es-ES" sz="1000" dirty="0" err="1"/>
              <a:t>Angachilla</a:t>
            </a:r>
            <a:endParaRPr lang="es-ES" sz="1000" dirty="0"/>
          </a:p>
        </p:txBody>
      </p:sp>
      <p:sp>
        <p:nvSpPr>
          <p:cNvPr id="26" name="Diagrama de flujo: proceso 25">
            <a:extLst>
              <a:ext uri="{FF2B5EF4-FFF2-40B4-BE49-F238E27FC236}">
                <a16:creationId xmlns:a16="http://schemas.microsoft.com/office/drawing/2014/main" id="{EABEBE81-99E6-6672-9596-ACC31786EFE3}"/>
              </a:ext>
            </a:extLst>
          </p:cNvPr>
          <p:cNvSpPr/>
          <p:nvPr/>
        </p:nvSpPr>
        <p:spPr>
          <a:xfrm>
            <a:off x="8636841" y="3752904"/>
            <a:ext cx="1135621" cy="364208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/>
              <a:t>CESFAM </a:t>
            </a:r>
          </a:p>
          <a:p>
            <a:pPr algn="ctr"/>
            <a:r>
              <a:rPr lang="es-ES" sz="1000" dirty="0"/>
              <a:t>Dr. Jorge Sabat</a:t>
            </a:r>
          </a:p>
        </p:txBody>
      </p:sp>
      <p:sp>
        <p:nvSpPr>
          <p:cNvPr id="27" name="Diagrama de flujo: proceso 26">
            <a:extLst>
              <a:ext uri="{FF2B5EF4-FFF2-40B4-BE49-F238E27FC236}">
                <a16:creationId xmlns:a16="http://schemas.microsoft.com/office/drawing/2014/main" id="{FC8DBF4B-0405-1414-9B57-E369656ADD98}"/>
              </a:ext>
            </a:extLst>
          </p:cNvPr>
          <p:cNvSpPr/>
          <p:nvPr/>
        </p:nvSpPr>
        <p:spPr>
          <a:xfrm>
            <a:off x="8636995" y="2620479"/>
            <a:ext cx="917757" cy="364208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/>
              <a:t>CESFAM </a:t>
            </a:r>
          </a:p>
          <a:p>
            <a:pPr algn="ctr"/>
            <a:r>
              <a:rPr lang="es-ES" sz="1000" dirty="0"/>
              <a:t>Las Ánimas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26B3E766-3E3D-0C11-EA01-3699C6D7C32A}"/>
              </a:ext>
            </a:extLst>
          </p:cNvPr>
          <p:cNvSpPr/>
          <p:nvPr/>
        </p:nvSpPr>
        <p:spPr>
          <a:xfrm>
            <a:off x="9422583" y="3171259"/>
            <a:ext cx="372485" cy="43380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Diagrama de flujo: proceso 29">
            <a:extLst>
              <a:ext uri="{FF2B5EF4-FFF2-40B4-BE49-F238E27FC236}">
                <a16:creationId xmlns:a16="http://schemas.microsoft.com/office/drawing/2014/main" id="{676EA489-A2C8-2BE8-08BD-828D3FB17431}"/>
              </a:ext>
            </a:extLst>
          </p:cNvPr>
          <p:cNvSpPr/>
          <p:nvPr/>
        </p:nvSpPr>
        <p:spPr>
          <a:xfrm>
            <a:off x="9743116" y="3194071"/>
            <a:ext cx="1715026" cy="364208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/>
              <a:t>Centro de atención integral del adolescente (CENAIA)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44ECE701-361E-174A-9722-73D83EC23953}"/>
              </a:ext>
            </a:extLst>
          </p:cNvPr>
          <p:cNvSpPr/>
          <p:nvPr/>
        </p:nvSpPr>
        <p:spPr>
          <a:xfrm>
            <a:off x="7826693" y="3533990"/>
            <a:ext cx="370286" cy="364208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Diagrama de flujo: proceso 31">
            <a:extLst>
              <a:ext uri="{FF2B5EF4-FFF2-40B4-BE49-F238E27FC236}">
                <a16:creationId xmlns:a16="http://schemas.microsoft.com/office/drawing/2014/main" id="{8EAD5BCC-89DA-4D02-5D30-5EC4EEE614C7}"/>
              </a:ext>
            </a:extLst>
          </p:cNvPr>
          <p:cNvSpPr/>
          <p:nvPr/>
        </p:nvSpPr>
        <p:spPr>
          <a:xfrm>
            <a:off x="6901731" y="3525122"/>
            <a:ext cx="1001251" cy="364208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/>
              <a:t>Hospital Base Valdivia</a:t>
            </a:r>
          </a:p>
        </p:txBody>
      </p:sp>
    </p:spTree>
    <p:extLst>
      <p:ext uri="{BB962C8B-B14F-4D97-AF65-F5344CB8AC3E}">
        <p14:creationId xmlns:p14="http://schemas.microsoft.com/office/powerpoint/2010/main" val="4131735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A3626B6-4209-425F-B7DE-808DA635D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CFA3949-54E3-AF4E-D6EB-098E31631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78" y="252662"/>
            <a:ext cx="4038996" cy="302924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025A230-E896-280C-09E7-43A5FD7ED2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95" b="6390"/>
          <a:stretch/>
        </p:blipFill>
        <p:spPr>
          <a:xfrm>
            <a:off x="6818809" y="3814010"/>
            <a:ext cx="4730309" cy="279196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0AA6855-D884-5F45-C8E5-FDEAC56CB6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5508" r="210"/>
          <a:stretch/>
        </p:blipFill>
        <p:spPr>
          <a:xfrm>
            <a:off x="5043703" y="252663"/>
            <a:ext cx="6601668" cy="302924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80BF84D-695C-66F1-339E-A336DC1ECDE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9052"/>
          <a:stretch/>
        </p:blipFill>
        <p:spPr>
          <a:xfrm>
            <a:off x="713478" y="3813375"/>
            <a:ext cx="5788831" cy="2791962"/>
          </a:xfrm>
          <a:prstGeom prst="rect">
            <a:avLst/>
          </a:prstGeom>
        </p:spPr>
      </p:pic>
      <p:sp>
        <p:nvSpPr>
          <p:cNvPr id="6" name="Diagrama de flujo: proceso 5">
            <a:extLst>
              <a:ext uri="{FF2B5EF4-FFF2-40B4-BE49-F238E27FC236}">
                <a16:creationId xmlns:a16="http://schemas.microsoft.com/office/drawing/2014/main" id="{34BC9358-5001-380E-9959-ABC86A86A262}"/>
              </a:ext>
            </a:extLst>
          </p:cNvPr>
          <p:cNvSpPr/>
          <p:nvPr/>
        </p:nvSpPr>
        <p:spPr>
          <a:xfrm>
            <a:off x="1253092" y="3033229"/>
            <a:ext cx="2959768" cy="489946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Población inscrita </a:t>
            </a:r>
            <a:r>
              <a:rPr lang="es-ES" dirty="0" err="1"/>
              <a:t>aprox</a:t>
            </a:r>
            <a:r>
              <a:rPr lang="es-ES" dirty="0"/>
              <a:t>: 13.000</a:t>
            </a:r>
          </a:p>
          <a:p>
            <a:pPr algn="ctr"/>
            <a:r>
              <a:rPr lang="es-ES" dirty="0"/>
              <a:t>Residentes: 3</a:t>
            </a:r>
            <a:endParaRPr lang="es-CL" dirty="0"/>
          </a:p>
        </p:txBody>
      </p:sp>
      <p:sp>
        <p:nvSpPr>
          <p:cNvPr id="8" name="Diagrama de flujo: proceso 7">
            <a:extLst>
              <a:ext uri="{FF2B5EF4-FFF2-40B4-BE49-F238E27FC236}">
                <a16:creationId xmlns:a16="http://schemas.microsoft.com/office/drawing/2014/main" id="{3631F480-24D2-2F60-B3BD-A236E352B14D}"/>
              </a:ext>
            </a:extLst>
          </p:cNvPr>
          <p:cNvSpPr/>
          <p:nvPr/>
        </p:nvSpPr>
        <p:spPr>
          <a:xfrm>
            <a:off x="6224195" y="3063799"/>
            <a:ext cx="2959768" cy="489946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Población inscrita </a:t>
            </a:r>
            <a:r>
              <a:rPr lang="es-ES" dirty="0" err="1"/>
              <a:t>aprox</a:t>
            </a:r>
            <a:r>
              <a:rPr lang="es-ES" dirty="0"/>
              <a:t>: 25.000</a:t>
            </a:r>
          </a:p>
          <a:p>
            <a:pPr algn="ctr"/>
            <a:r>
              <a:rPr lang="es-ES" dirty="0"/>
              <a:t>Residentes: 5</a:t>
            </a:r>
            <a:endParaRPr lang="es-CL" dirty="0"/>
          </a:p>
        </p:txBody>
      </p:sp>
      <p:sp>
        <p:nvSpPr>
          <p:cNvPr id="9" name="Diagrama de flujo: proceso 8">
            <a:extLst>
              <a:ext uri="{FF2B5EF4-FFF2-40B4-BE49-F238E27FC236}">
                <a16:creationId xmlns:a16="http://schemas.microsoft.com/office/drawing/2014/main" id="{61CD7514-A336-5067-7001-5AF965B1286F}"/>
              </a:ext>
            </a:extLst>
          </p:cNvPr>
          <p:cNvSpPr/>
          <p:nvPr/>
        </p:nvSpPr>
        <p:spPr>
          <a:xfrm>
            <a:off x="1938376" y="6268181"/>
            <a:ext cx="2959768" cy="489946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Población inscrita </a:t>
            </a:r>
            <a:r>
              <a:rPr lang="es-ES" dirty="0" err="1"/>
              <a:t>aprox</a:t>
            </a:r>
            <a:r>
              <a:rPr lang="es-ES" dirty="0"/>
              <a:t>: 24.000</a:t>
            </a:r>
          </a:p>
          <a:p>
            <a:pPr algn="ctr"/>
            <a:r>
              <a:rPr lang="es-ES" dirty="0"/>
              <a:t>Residentes: 5</a:t>
            </a:r>
            <a:endParaRPr lang="es-CL" dirty="0"/>
          </a:p>
        </p:txBody>
      </p:sp>
      <p:sp>
        <p:nvSpPr>
          <p:cNvPr id="10" name="Diagrama de flujo: proceso 9">
            <a:extLst>
              <a:ext uri="{FF2B5EF4-FFF2-40B4-BE49-F238E27FC236}">
                <a16:creationId xmlns:a16="http://schemas.microsoft.com/office/drawing/2014/main" id="{18465C5A-CC5D-9D83-15DC-F2F7D7A280E5}"/>
              </a:ext>
            </a:extLst>
          </p:cNvPr>
          <p:cNvSpPr/>
          <p:nvPr/>
        </p:nvSpPr>
        <p:spPr>
          <a:xfrm>
            <a:off x="7867270" y="6268181"/>
            <a:ext cx="2959768" cy="489946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Población inscrita </a:t>
            </a:r>
            <a:r>
              <a:rPr lang="es-ES" dirty="0" err="1"/>
              <a:t>aprox</a:t>
            </a:r>
            <a:r>
              <a:rPr lang="es-ES" dirty="0"/>
              <a:t>: 53.000</a:t>
            </a:r>
          </a:p>
          <a:p>
            <a:pPr algn="ctr"/>
            <a:r>
              <a:rPr lang="es-ES" dirty="0"/>
              <a:t>Residentes: 6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2310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A3626B6-4209-425F-B7DE-808DA635D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oogle Shape;172;p2">
            <a:extLst>
              <a:ext uri="{FF2B5EF4-FFF2-40B4-BE49-F238E27FC236}">
                <a16:creationId xmlns:a16="http://schemas.microsoft.com/office/drawing/2014/main" id="{5947B62E-C8B3-DAB7-0F46-411894BBA0F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6628" r="38504" b="44829"/>
          <a:stretch/>
        </p:blipFill>
        <p:spPr>
          <a:xfrm>
            <a:off x="10957868" y="0"/>
            <a:ext cx="1234132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19C172D-AD17-41CF-965F-13A3E60EEEB0}"/>
              </a:ext>
            </a:extLst>
          </p:cNvPr>
          <p:cNvSpPr txBox="1"/>
          <p:nvPr/>
        </p:nvSpPr>
        <p:spPr>
          <a:xfrm>
            <a:off x="665747" y="584049"/>
            <a:ext cx="99701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>
                <a:solidFill>
                  <a:schemeClr val="accent1">
                    <a:lumMod val="50000"/>
                  </a:schemeClr>
                </a:solidFill>
              </a:rPr>
              <a:t>Programa de formación MFC (enero 2020)</a:t>
            </a:r>
            <a:endParaRPr lang="es-CL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Diagrama de flujo: proceso 3">
            <a:extLst>
              <a:ext uri="{FF2B5EF4-FFF2-40B4-BE49-F238E27FC236}">
                <a16:creationId xmlns:a16="http://schemas.microsoft.com/office/drawing/2014/main" id="{B8C268CB-3658-9195-5DC7-9908BFD67C2A}"/>
              </a:ext>
            </a:extLst>
          </p:cNvPr>
          <p:cNvSpPr/>
          <p:nvPr/>
        </p:nvSpPr>
        <p:spPr>
          <a:xfrm>
            <a:off x="3753853" y="1392056"/>
            <a:ext cx="7411451" cy="769441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Resiliencia Clínica Basada en Mindfulness</a:t>
            </a:r>
          </a:p>
          <a:p>
            <a:pPr algn="ctr"/>
            <a:r>
              <a:rPr lang="es-ES" sz="1600" dirty="0"/>
              <a:t>Fundamentos de Bioética para APS</a:t>
            </a:r>
          </a:p>
          <a:p>
            <a:pPr algn="ctr"/>
            <a:r>
              <a:rPr lang="es-ES" sz="1600" dirty="0"/>
              <a:t>Fundamentos de Medicina Familiar </a:t>
            </a:r>
            <a:endParaRPr lang="es-CL" sz="1600" dirty="0"/>
          </a:p>
        </p:txBody>
      </p:sp>
      <p:sp>
        <p:nvSpPr>
          <p:cNvPr id="5" name="Diagrama de flujo: proceso 4">
            <a:extLst>
              <a:ext uri="{FF2B5EF4-FFF2-40B4-BE49-F238E27FC236}">
                <a16:creationId xmlns:a16="http://schemas.microsoft.com/office/drawing/2014/main" id="{F4CBE97B-9678-4804-BD20-094A5E4E78D3}"/>
              </a:ext>
            </a:extLst>
          </p:cNvPr>
          <p:cNvSpPr/>
          <p:nvPr/>
        </p:nvSpPr>
        <p:spPr>
          <a:xfrm>
            <a:off x="665747" y="1392056"/>
            <a:ext cx="2775283" cy="769441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/>
              <a:t>Módulo introductorio</a:t>
            </a:r>
            <a:endParaRPr lang="es-CL" sz="1800" b="1" dirty="0"/>
          </a:p>
        </p:txBody>
      </p:sp>
      <p:sp>
        <p:nvSpPr>
          <p:cNvPr id="6" name="Diagrama de flujo: proceso 5">
            <a:extLst>
              <a:ext uri="{FF2B5EF4-FFF2-40B4-BE49-F238E27FC236}">
                <a16:creationId xmlns:a16="http://schemas.microsoft.com/office/drawing/2014/main" id="{E8E0032C-7CB2-9F2D-D920-A060D777DED3}"/>
              </a:ext>
            </a:extLst>
          </p:cNvPr>
          <p:cNvSpPr/>
          <p:nvPr/>
        </p:nvSpPr>
        <p:spPr>
          <a:xfrm>
            <a:off x="665743" y="5293198"/>
            <a:ext cx="2775283" cy="76944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/>
              <a:t>Asignaturas transversales</a:t>
            </a:r>
            <a:endParaRPr lang="es-CL" sz="1800" b="1" dirty="0"/>
          </a:p>
        </p:txBody>
      </p:sp>
      <p:sp>
        <p:nvSpPr>
          <p:cNvPr id="8" name="Diagrama de flujo: proceso 7">
            <a:extLst>
              <a:ext uri="{FF2B5EF4-FFF2-40B4-BE49-F238E27FC236}">
                <a16:creationId xmlns:a16="http://schemas.microsoft.com/office/drawing/2014/main" id="{9B9034BE-C2B0-E227-8EFE-EB02E9915A84}"/>
              </a:ext>
            </a:extLst>
          </p:cNvPr>
          <p:cNvSpPr/>
          <p:nvPr/>
        </p:nvSpPr>
        <p:spPr>
          <a:xfrm>
            <a:off x="3753852" y="5316953"/>
            <a:ext cx="7411450" cy="76944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Relación Médico-Paciente</a:t>
            </a:r>
          </a:p>
          <a:p>
            <a:pPr algn="ctr"/>
            <a:r>
              <a:rPr lang="es-ES" sz="1600" dirty="0"/>
              <a:t>Laboratorio de Familia y Comunidad</a:t>
            </a:r>
            <a:endParaRPr lang="es-CL" sz="1600" dirty="0"/>
          </a:p>
        </p:txBody>
      </p:sp>
      <p:sp>
        <p:nvSpPr>
          <p:cNvPr id="9" name="Diagrama de flujo: proceso 8">
            <a:extLst>
              <a:ext uri="{FF2B5EF4-FFF2-40B4-BE49-F238E27FC236}">
                <a16:creationId xmlns:a16="http://schemas.microsoft.com/office/drawing/2014/main" id="{79995ABB-CC47-9823-3E72-FC26B7D6D5B4}"/>
              </a:ext>
            </a:extLst>
          </p:cNvPr>
          <p:cNvSpPr/>
          <p:nvPr/>
        </p:nvSpPr>
        <p:spPr>
          <a:xfrm>
            <a:off x="3753854" y="2311199"/>
            <a:ext cx="3368841" cy="957423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Derecho de Familia</a:t>
            </a:r>
          </a:p>
          <a:p>
            <a:pPr algn="ctr"/>
            <a:r>
              <a:rPr lang="es-ES" dirty="0"/>
              <a:t>Ciencias sociales y Salud</a:t>
            </a:r>
          </a:p>
          <a:p>
            <a:pPr algn="ctr"/>
            <a:r>
              <a:rPr lang="es-ES" dirty="0"/>
              <a:t>Metodología de investigación cualitativa</a:t>
            </a:r>
          </a:p>
          <a:p>
            <a:pPr algn="ctr"/>
            <a:r>
              <a:rPr lang="es-ES" dirty="0"/>
              <a:t>Herramientas de valoración familiar I</a:t>
            </a:r>
            <a:endParaRPr lang="es-CL" dirty="0"/>
          </a:p>
        </p:txBody>
      </p:sp>
      <p:sp>
        <p:nvSpPr>
          <p:cNvPr id="10" name="Diagrama de flujo: proceso 9">
            <a:extLst>
              <a:ext uri="{FF2B5EF4-FFF2-40B4-BE49-F238E27FC236}">
                <a16:creationId xmlns:a16="http://schemas.microsoft.com/office/drawing/2014/main" id="{50D26CD4-F5F5-E15F-08A5-8B4CC654841B}"/>
              </a:ext>
            </a:extLst>
          </p:cNvPr>
          <p:cNvSpPr/>
          <p:nvPr/>
        </p:nvSpPr>
        <p:spPr>
          <a:xfrm>
            <a:off x="665744" y="2272918"/>
            <a:ext cx="2775283" cy="957423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/>
              <a:t>Primer año</a:t>
            </a:r>
            <a:endParaRPr lang="es-CL" sz="1800" b="1" dirty="0"/>
          </a:p>
        </p:txBody>
      </p:sp>
      <p:sp>
        <p:nvSpPr>
          <p:cNvPr id="11" name="Diagrama de flujo: proceso 10">
            <a:extLst>
              <a:ext uri="{FF2B5EF4-FFF2-40B4-BE49-F238E27FC236}">
                <a16:creationId xmlns:a16="http://schemas.microsoft.com/office/drawing/2014/main" id="{DB656A59-9147-F098-E1E7-BBD17BA62A7A}"/>
              </a:ext>
            </a:extLst>
          </p:cNvPr>
          <p:cNvSpPr/>
          <p:nvPr/>
        </p:nvSpPr>
        <p:spPr>
          <a:xfrm>
            <a:off x="7355861" y="2280123"/>
            <a:ext cx="3809444" cy="957423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Metodologías de influencia de desarrollo local</a:t>
            </a:r>
          </a:p>
          <a:p>
            <a:pPr algn="ctr"/>
            <a:r>
              <a:rPr lang="es-ES" dirty="0"/>
              <a:t>Análisis crítico de publicaciones científicas</a:t>
            </a:r>
          </a:p>
          <a:p>
            <a:pPr algn="ctr"/>
            <a:r>
              <a:rPr lang="es-ES" dirty="0"/>
              <a:t>Epidemiología y Demografía</a:t>
            </a:r>
          </a:p>
          <a:p>
            <a:pPr algn="ctr"/>
            <a:r>
              <a:rPr lang="es-ES" dirty="0"/>
              <a:t>Herramientas de valoración familiar II</a:t>
            </a:r>
            <a:endParaRPr lang="es-CL" dirty="0"/>
          </a:p>
        </p:txBody>
      </p:sp>
      <p:sp>
        <p:nvSpPr>
          <p:cNvPr id="12" name="Diagrama de flujo: proceso 11">
            <a:extLst>
              <a:ext uri="{FF2B5EF4-FFF2-40B4-BE49-F238E27FC236}">
                <a16:creationId xmlns:a16="http://schemas.microsoft.com/office/drawing/2014/main" id="{8EA63C7E-9973-1D39-AD6A-65F41C3A2C08}"/>
              </a:ext>
            </a:extLst>
          </p:cNvPr>
          <p:cNvSpPr/>
          <p:nvPr/>
        </p:nvSpPr>
        <p:spPr>
          <a:xfrm>
            <a:off x="665744" y="3341762"/>
            <a:ext cx="2775283" cy="768280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/>
              <a:t>Segundo año</a:t>
            </a:r>
            <a:endParaRPr lang="es-CL" sz="1800" b="1" dirty="0"/>
          </a:p>
        </p:txBody>
      </p:sp>
      <p:sp>
        <p:nvSpPr>
          <p:cNvPr id="13" name="Diagrama de flujo: proceso 12">
            <a:extLst>
              <a:ext uri="{FF2B5EF4-FFF2-40B4-BE49-F238E27FC236}">
                <a16:creationId xmlns:a16="http://schemas.microsoft.com/office/drawing/2014/main" id="{02F39E7B-8459-CAAF-FA0E-AD888972133A}"/>
              </a:ext>
            </a:extLst>
          </p:cNvPr>
          <p:cNvSpPr/>
          <p:nvPr/>
        </p:nvSpPr>
        <p:spPr>
          <a:xfrm>
            <a:off x="3753853" y="3359271"/>
            <a:ext cx="3368841" cy="769441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Salud del NNA</a:t>
            </a:r>
          </a:p>
          <a:p>
            <a:pPr algn="ctr"/>
            <a:r>
              <a:rPr lang="es-ES" dirty="0"/>
              <a:t>Salud Mental</a:t>
            </a:r>
          </a:p>
          <a:p>
            <a:pPr algn="ctr"/>
            <a:r>
              <a:rPr lang="es-ES" dirty="0"/>
              <a:t>Introducción a la Salud Integrativa</a:t>
            </a:r>
            <a:endParaRPr lang="es-CL" dirty="0"/>
          </a:p>
        </p:txBody>
      </p:sp>
      <p:sp>
        <p:nvSpPr>
          <p:cNvPr id="14" name="Diagrama de flujo: proceso 13">
            <a:extLst>
              <a:ext uri="{FF2B5EF4-FFF2-40B4-BE49-F238E27FC236}">
                <a16:creationId xmlns:a16="http://schemas.microsoft.com/office/drawing/2014/main" id="{5DE88161-7E74-11AB-96EF-8CF06DE733C0}"/>
              </a:ext>
            </a:extLst>
          </p:cNvPr>
          <p:cNvSpPr/>
          <p:nvPr/>
        </p:nvSpPr>
        <p:spPr>
          <a:xfrm>
            <a:off x="7355860" y="3365129"/>
            <a:ext cx="3809443" cy="763583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Salud de la Mujer</a:t>
            </a:r>
          </a:p>
          <a:p>
            <a:pPr algn="ctr"/>
            <a:r>
              <a:rPr lang="es-ES" dirty="0"/>
              <a:t>Salud del Adulto y Senescente</a:t>
            </a:r>
          </a:p>
          <a:p>
            <a:pPr algn="ctr"/>
            <a:r>
              <a:rPr lang="es-ES" dirty="0"/>
              <a:t>Cuidados Paliativos y Atención domiciliaria</a:t>
            </a:r>
            <a:endParaRPr lang="es-CL" dirty="0"/>
          </a:p>
        </p:txBody>
      </p:sp>
      <p:sp>
        <p:nvSpPr>
          <p:cNvPr id="15" name="Diagrama de flujo: proceso 14">
            <a:extLst>
              <a:ext uri="{FF2B5EF4-FFF2-40B4-BE49-F238E27FC236}">
                <a16:creationId xmlns:a16="http://schemas.microsoft.com/office/drawing/2014/main" id="{C901987D-501E-6DA0-53E5-7F19763A269E}"/>
              </a:ext>
            </a:extLst>
          </p:cNvPr>
          <p:cNvSpPr/>
          <p:nvPr/>
        </p:nvSpPr>
        <p:spPr>
          <a:xfrm>
            <a:off x="665744" y="4225734"/>
            <a:ext cx="2775283" cy="951772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/>
              <a:t>Tercer año</a:t>
            </a:r>
            <a:endParaRPr lang="es-CL" sz="1800" b="1" dirty="0"/>
          </a:p>
        </p:txBody>
      </p:sp>
      <p:sp>
        <p:nvSpPr>
          <p:cNvPr id="16" name="Diagrama de flujo: proceso 15">
            <a:extLst>
              <a:ext uri="{FF2B5EF4-FFF2-40B4-BE49-F238E27FC236}">
                <a16:creationId xmlns:a16="http://schemas.microsoft.com/office/drawing/2014/main" id="{44C649B3-03E2-11C3-82A3-489E9435BA75}"/>
              </a:ext>
            </a:extLst>
          </p:cNvPr>
          <p:cNvSpPr/>
          <p:nvPr/>
        </p:nvSpPr>
        <p:spPr>
          <a:xfrm>
            <a:off x="3753852" y="4225734"/>
            <a:ext cx="3368841" cy="951772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Gestión de la calidad</a:t>
            </a:r>
          </a:p>
          <a:p>
            <a:pPr algn="ctr"/>
            <a:r>
              <a:rPr lang="es-ES" dirty="0"/>
              <a:t>Administración y economía en salud</a:t>
            </a:r>
          </a:p>
          <a:p>
            <a:pPr algn="ctr"/>
            <a:r>
              <a:rPr lang="es-CL" dirty="0"/>
              <a:t>Políticas y sistemas de salud</a:t>
            </a:r>
            <a:endParaRPr lang="es-ES" dirty="0"/>
          </a:p>
        </p:txBody>
      </p:sp>
      <p:sp>
        <p:nvSpPr>
          <p:cNvPr id="17" name="Diagrama de flujo: proceso 16">
            <a:extLst>
              <a:ext uri="{FF2B5EF4-FFF2-40B4-BE49-F238E27FC236}">
                <a16:creationId xmlns:a16="http://schemas.microsoft.com/office/drawing/2014/main" id="{9AAB1DD8-CE7E-A9C8-4F35-3B41A50BCB17}"/>
              </a:ext>
            </a:extLst>
          </p:cNvPr>
          <p:cNvSpPr/>
          <p:nvPr/>
        </p:nvSpPr>
        <p:spPr>
          <a:xfrm>
            <a:off x="7355860" y="4243245"/>
            <a:ext cx="3809443" cy="959175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Escritura y comunicación científica</a:t>
            </a:r>
          </a:p>
          <a:p>
            <a:pPr algn="ctr"/>
            <a:r>
              <a:rPr lang="es-ES" dirty="0"/>
              <a:t>Interculturalidad y sistema médico mapuche</a:t>
            </a:r>
          </a:p>
          <a:p>
            <a:pPr algn="ctr"/>
            <a:r>
              <a:rPr lang="es-ES" dirty="0"/>
              <a:t>Formulación y evaluación de iniciativas de inversión en APS</a:t>
            </a:r>
            <a:endParaRPr lang="es-CL" dirty="0"/>
          </a:p>
        </p:txBody>
      </p:sp>
      <p:sp>
        <p:nvSpPr>
          <p:cNvPr id="18" name="Diagrama de flujo: proceso 17">
            <a:extLst>
              <a:ext uri="{FF2B5EF4-FFF2-40B4-BE49-F238E27FC236}">
                <a16:creationId xmlns:a16="http://schemas.microsoft.com/office/drawing/2014/main" id="{1740B541-E1A3-C930-99AE-0AC2B55584A9}"/>
              </a:ext>
            </a:extLst>
          </p:cNvPr>
          <p:cNvSpPr/>
          <p:nvPr/>
        </p:nvSpPr>
        <p:spPr>
          <a:xfrm>
            <a:off x="665744" y="6194330"/>
            <a:ext cx="10499558" cy="390803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/>
              <a:t>EXAMEN DE TITULO</a:t>
            </a:r>
            <a:r>
              <a:rPr lang="es-ES" sz="1600" dirty="0"/>
              <a:t>: presentación de caso clínico, evaluación de abordaje según competencias específicas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3706090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A3626B6-4209-425F-B7DE-808DA635D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2B0BAEA-40CE-83C1-BE4A-7FF741589EB6}"/>
              </a:ext>
            </a:extLst>
          </p:cNvPr>
          <p:cNvSpPr txBox="1"/>
          <p:nvPr/>
        </p:nvSpPr>
        <p:spPr>
          <a:xfrm>
            <a:off x="665747" y="584049"/>
            <a:ext cx="99701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>
                <a:solidFill>
                  <a:schemeClr val="accent1">
                    <a:lumMod val="50000"/>
                  </a:schemeClr>
                </a:solidFill>
              </a:rPr>
              <a:t>Competencias específicas de la formación</a:t>
            </a:r>
            <a:endParaRPr lang="es-CL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Diagrama de flujo: proceso 3">
            <a:extLst>
              <a:ext uri="{FF2B5EF4-FFF2-40B4-BE49-F238E27FC236}">
                <a16:creationId xmlns:a16="http://schemas.microsoft.com/office/drawing/2014/main" id="{255DF277-953D-33BB-ADCD-881C3BC1D9A0}"/>
              </a:ext>
            </a:extLst>
          </p:cNvPr>
          <p:cNvSpPr/>
          <p:nvPr/>
        </p:nvSpPr>
        <p:spPr>
          <a:xfrm>
            <a:off x="1189788" y="2407705"/>
            <a:ext cx="2727158" cy="963524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Ámbito clínico y comunitario</a:t>
            </a:r>
            <a:endParaRPr lang="es-CL" sz="2000" dirty="0"/>
          </a:p>
        </p:txBody>
      </p:sp>
      <p:sp>
        <p:nvSpPr>
          <p:cNvPr id="5" name="Diagrama de flujo: proceso 4">
            <a:extLst>
              <a:ext uri="{FF2B5EF4-FFF2-40B4-BE49-F238E27FC236}">
                <a16:creationId xmlns:a16="http://schemas.microsoft.com/office/drawing/2014/main" id="{1C89A2FF-44D5-0E52-357D-96ADA6847815}"/>
              </a:ext>
            </a:extLst>
          </p:cNvPr>
          <p:cNvSpPr/>
          <p:nvPr/>
        </p:nvSpPr>
        <p:spPr>
          <a:xfrm>
            <a:off x="4598736" y="2407705"/>
            <a:ext cx="2727158" cy="963524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Ámbito de gestión</a:t>
            </a:r>
            <a:endParaRPr lang="es-CL" sz="2000" dirty="0"/>
          </a:p>
        </p:txBody>
      </p:sp>
      <p:sp>
        <p:nvSpPr>
          <p:cNvPr id="6" name="Diagrama de flujo: proceso 5">
            <a:extLst>
              <a:ext uri="{FF2B5EF4-FFF2-40B4-BE49-F238E27FC236}">
                <a16:creationId xmlns:a16="http://schemas.microsoft.com/office/drawing/2014/main" id="{06D547A1-4D87-5CE7-0202-236EDB280C5E}"/>
              </a:ext>
            </a:extLst>
          </p:cNvPr>
          <p:cNvSpPr/>
          <p:nvPr/>
        </p:nvSpPr>
        <p:spPr>
          <a:xfrm>
            <a:off x="8087893" y="2407451"/>
            <a:ext cx="2727158" cy="963524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Ámbito docente / formativo</a:t>
            </a:r>
            <a:endParaRPr lang="es-CL" sz="2000" dirty="0"/>
          </a:p>
        </p:txBody>
      </p:sp>
      <p:sp>
        <p:nvSpPr>
          <p:cNvPr id="8" name="Diagrama de flujo: proceso 7">
            <a:extLst>
              <a:ext uri="{FF2B5EF4-FFF2-40B4-BE49-F238E27FC236}">
                <a16:creationId xmlns:a16="http://schemas.microsoft.com/office/drawing/2014/main" id="{23F8B94D-BBAD-9400-C80A-2D2724A4615B}"/>
              </a:ext>
            </a:extLst>
          </p:cNvPr>
          <p:cNvSpPr/>
          <p:nvPr/>
        </p:nvSpPr>
        <p:spPr>
          <a:xfrm>
            <a:off x="2898272" y="4016942"/>
            <a:ext cx="2727158" cy="963524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Ámbito de investigación</a:t>
            </a:r>
            <a:endParaRPr lang="es-CL" sz="2000" dirty="0"/>
          </a:p>
        </p:txBody>
      </p:sp>
      <p:sp>
        <p:nvSpPr>
          <p:cNvPr id="9" name="Diagrama de flujo: proceso 8">
            <a:extLst>
              <a:ext uri="{FF2B5EF4-FFF2-40B4-BE49-F238E27FC236}">
                <a16:creationId xmlns:a16="http://schemas.microsoft.com/office/drawing/2014/main" id="{85C2000E-47DF-DD8A-7902-E67C7ADEA53A}"/>
              </a:ext>
            </a:extLst>
          </p:cNvPr>
          <p:cNvSpPr/>
          <p:nvPr/>
        </p:nvSpPr>
        <p:spPr>
          <a:xfrm>
            <a:off x="6275135" y="4016942"/>
            <a:ext cx="2727158" cy="963524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Ámbito de vinculación con el medio</a:t>
            </a:r>
            <a:endParaRPr lang="es-CL" sz="2000" dirty="0"/>
          </a:p>
        </p:txBody>
      </p:sp>
      <p:pic>
        <p:nvPicPr>
          <p:cNvPr id="10" name="Google Shape;172;p2">
            <a:extLst>
              <a:ext uri="{FF2B5EF4-FFF2-40B4-BE49-F238E27FC236}">
                <a16:creationId xmlns:a16="http://schemas.microsoft.com/office/drawing/2014/main" id="{DF34603E-5E11-C1DB-9D2E-D2036E48C4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6628" r="38504" b="44829"/>
          <a:stretch/>
        </p:blipFill>
        <p:spPr>
          <a:xfrm>
            <a:off x="10957868" y="0"/>
            <a:ext cx="1234132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0455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A3626B6-4209-425F-B7DE-808DA635D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4F5E61AE-9276-D8AE-92A9-20CDF45401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003690"/>
              </p:ext>
            </p:extLst>
          </p:nvPr>
        </p:nvGraphicFramePr>
        <p:xfrm>
          <a:off x="799431" y="957245"/>
          <a:ext cx="10593137" cy="4943509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796675">
                  <a:extLst>
                    <a:ext uri="{9D8B030D-6E8A-4147-A177-3AD203B41FA5}">
                      <a16:colId xmlns:a16="http://schemas.microsoft.com/office/drawing/2014/main" val="4126652785"/>
                    </a:ext>
                  </a:extLst>
                </a:gridCol>
                <a:gridCol w="7796462">
                  <a:extLst>
                    <a:ext uri="{9D8B030D-6E8A-4147-A177-3AD203B41FA5}">
                      <a16:colId xmlns:a16="http://schemas.microsoft.com/office/drawing/2014/main" val="1755625249"/>
                    </a:ext>
                  </a:extLst>
                </a:gridCol>
              </a:tblGrid>
              <a:tr h="480527">
                <a:tc gridSpan="2">
                  <a:txBody>
                    <a:bodyPr/>
                    <a:lstStyle/>
                    <a:p>
                      <a:r>
                        <a:rPr lang="es-CL" sz="1600" dirty="0"/>
                        <a:t>Competencias del médique de familia UACh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173715"/>
                  </a:ext>
                </a:extLst>
              </a:tr>
              <a:tr h="1224358">
                <a:tc>
                  <a:txBody>
                    <a:bodyPr/>
                    <a:lstStyle/>
                    <a:p>
                      <a:r>
                        <a:rPr lang="es-CL" sz="1600" dirty="0"/>
                        <a:t>Ámbito clínico y comunitario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Atención médica resolutiva humanizada </a:t>
                      </a:r>
                    </a:p>
                    <a:p>
                      <a:r>
                        <a:rPr lang="es-CL" sz="1600" dirty="0"/>
                        <a:t>Enfoque familiar y comunitario </a:t>
                      </a:r>
                    </a:p>
                    <a:p>
                      <a:r>
                        <a:rPr lang="es-CL" sz="1600" dirty="0"/>
                        <a:t>Continuidad red asistencial</a:t>
                      </a:r>
                    </a:p>
                    <a:p>
                      <a:r>
                        <a:rPr lang="es-CL" sz="1600" dirty="0"/>
                        <a:t>Autonomía y autocuidado de las personas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189500"/>
                  </a:ext>
                </a:extLst>
              </a:tr>
              <a:tr h="947890">
                <a:tc>
                  <a:txBody>
                    <a:bodyPr/>
                    <a:lstStyle/>
                    <a:p>
                      <a:r>
                        <a:rPr lang="es-CL" sz="1600" dirty="0"/>
                        <a:t>Gestión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Demanda asistencial, objetivos sociosanitarios, expectativas comunitarias</a:t>
                      </a:r>
                    </a:p>
                    <a:p>
                      <a:r>
                        <a:rPr lang="es-CL" sz="1600" dirty="0"/>
                        <a:t>Transformación colaborativa de las condiciones comunitarias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496808"/>
                  </a:ext>
                </a:extLst>
              </a:tr>
              <a:tr h="671422">
                <a:tc>
                  <a:txBody>
                    <a:bodyPr/>
                    <a:lstStyle/>
                    <a:p>
                      <a:r>
                        <a:rPr lang="es-CL" sz="1600" dirty="0"/>
                        <a:t>Docente / formativo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Formación propia, de pares, otros profesionales</a:t>
                      </a:r>
                    </a:p>
                    <a:p>
                      <a:r>
                        <a:rPr lang="es-CL" sz="1600" dirty="0"/>
                        <a:t>Actividades de aprendizaje, servicio y educación permanente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55693"/>
                  </a:ext>
                </a:extLst>
              </a:tr>
              <a:tr h="947890">
                <a:tc>
                  <a:txBody>
                    <a:bodyPr/>
                    <a:lstStyle/>
                    <a:p>
                      <a:r>
                        <a:rPr lang="es-CL" sz="1600" dirty="0"/>
                        <a:t>Investigación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Generar conocimiento científico local de medicina familiar y comunitaria</a:t>
                      </a:r>
                    </a:p>
                    <a:p>
                      <a:r>
                        <a:rPr lang="es-CL" sz="1600" dirty="0"/>
                        <a:t>Metodologías investigativas apropiadas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808352"/>
                  </a:ext>
                </a:extLst>
              </a:tr>
              <a:tr h="671422">
                <a:tc>
                  <a:txBody>
                    <a:bodyPr/>
                    <a:lstStyle/>
                    <a:p>
                      <a:r>
                        <a:rPr lang="es-CL" sz="1600" dirty="0"/>
                        <a:t>Vinculación con el medio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Interés en la historicidad de los fenómenos y su acontecer</a:t>
                      </a:r>
                    </a:p>
                    <a:p>
                      <a:r>
                        <a:rPr lang="es-CL" sz="1600" dirty="0"/>
                        <a:t>Vincular con realidad cotidiana para transformarla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338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954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A3626B6-4209-425F-B7DE-808DA635D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6224E51-2F60-A553-71C8-F6E3DFEA323F}"/>
              </a:ext>
            </a:extLst>
          </p:cNvPr>
          <p:cNvSpPr txBox="1"/>
          <p:nvPr/>
        </p:nvSpPr>
        <p:spPr>
          <a:xfrm>
            <a:off x="2474494" y="849505"/>
            <a:ext cx="724301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</a:rPr>
              <a:t>Experiencias</a:t>
            </a:r>
          </a:p>
          <a:p>
            <a:pPr algn="ctr"/>
            <a:endParaRPr lang="es-CL" sz="4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CL" sz="4000" dirty="0">
                <a:solidFill>
                  <a:schemeClr val="accent1">
                    <a:lumMod val="50000"/>
                  </a:schemeClr>
                </a:solidFill>
              </a:rPr>
              <a:t>Ventajas y aspectos de mejora</a:t>
            </a:r>
          </a:p>
          <a:p>
            <a:pPr algn="ctr"/>
            <a:endParaRPr lang="es-CL" sz="4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CL" sz="4000" dirty="0">
                <a:solidFill>
                  <a:schemeClr val="accent1">
                    <a:lumMod val="50000"/>
                  </a:schemeClr>
                </a:solidFill>
              </a:rPr>
              <a:t>Preguntas</a:t>
            </a:r>
          </a:p>
        </p:txBody>
      </p:sp>
      <p:pic>
        <p:nvPicPr>
          <p:cNvPr id="3" name="Google Shape;172;p2">
            <a:extLst>
              <a:ext uri="{FF2B5EF4-FFF2-40B4-BE49-F238E27FC236}">
                <a16:creationId xmlns:a16="http://schemas.microsoft.com/office/drawing/2014/main" id="{001F348C-F63C-8E9F-46A1-BDDAE80735E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6628" r="38504" b="44829"/>
          <a:stretch/>
        </p:blipFill>
        <p:spPr>
          <a:xfrm>
            <a:off x="10957868" y="0"/>
            <a:ext cx="1234132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84AA2A0-FCBC-D8A4-C48B-040497D9C71C}"/>
              </a:ext>
            </a:extLst>
          </p:cNvPr>
          <p:cNvSpPr txBox="1"/>
          <p:nvPr/>
        </p:nvSpPr>
        <p:spPr>
          <a:xfrm>
            <a:off x="3775543" y="5586555"/>
            <a:ext cx="46409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Correos de contacto: </a:t>
            </a:r>
          </a:p>
          <a:p>
            <a:pPr algn="ctr"/>
            <a:r>
              <a:rPr lang="es-ES" dirty="0" err="1">
                <a:hlinkClick r:id="rId4"/>
              </a:rPr>
              <a:t>diego.fvicente</a:t>
            </a:r>
            <a:r>
              <a:rPr lang="es-CL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hlinkClick r:id="rId4"/>
              </a:rPr>
              <a:t>@gmail.com</a:t>
            </a:r>
            <a:r>
              <a:rPr lang="es-C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(residente 3er año))</a:t>
            </a:r>
          </a:p>
          <a:p>
            <a:pPr algn="ctr"/>
            <a:r>
              <a:rPr lang="es-CL" dirty="0">
                <a:hlinkClick r:id="rId5"/>
              </a:rPr>
              <a:t>marcela.traub</a:t>
            </a:r>
            <a:r>
              <a:rPr lang="es-CL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hlinkClick r:id="rId5"/>
              </a:rPr>
              <a:t>@gmail.com</a:t>
            </a:r>
            <a:r>
              <a:rPr lang="es-C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(directora especialidad)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C59152-7A63-1A54-49EF-B3754747906D}"/>
              </a:ext>
            </a:extLst>
          </p:cNvPr>
          <p:cNvSpPr txBox="1"/>
          <p:nvPr/>
        </p:nvSpPr>
        <p:spPr>
          <a:xfrm>
            <a:off x="5528512" y="4869108"/>
            <a:ext cx="149592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Gracias! </a:t>
            </a:r>
            <a:r>
              <a:rPr lang="es-E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</a:t>
            </a:r>
            <a:r>
              <a:rPr lang="es-E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endParaRPr lang="es-CL" sz="20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es-CL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625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A3626B6-4209-425F-B7DE-808DA635D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oogle Shape;172;p2">
            <a:extLst>
              <a:ext uri="{FF2B5EF4-FFF2-40B4-BE49-F238E27FC236}">
                <a16:creationId xmlns:a16="http://schemas.microsoft.com/office/drawing/2014/main" id="{001F348C-F63C-8E9F-46A1-BDDAE80735E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6628" r="38504" b="44829"/>
          <a:stretch/>
        </p:blipFill>
        <p:spPr>
          <a:xfrm>
            <a:off x="10957868" y="0"/>
            <a:ext cx="1234132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iagrama de flujo: proceso 5">
            <a:extLst>
              <a:ext uri="{FF2B5EF4-FFF2-40B4-BE49-F238E27FC236}">
                <a16:creationId xmlns:a16="http://schemas.microsoft.com/office/drawing/2014/main" id="{123ABFF3-539F-97D3-75F9-AA50B07A3FE1}"/>
              </a:ext>
            </a:extLst>
          </p:cNvPr>
          <p:cNvSpPr/>
          <p:nvPr/>
        </p:nvSpPr>
        <p:spPr>
          <a:xfrm>
            <a:off x="1315453" y="585537"/>
            <a:ext cx="4315326" cy="794084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Ventajas</a:t>
            </a:r>
            <a:endParaRPr lang="es-CL" sz="2000" dirty="0"/>
          </a:p>
        </p:txBody>
      </p:sp>
      <p:sp>
        <p:nvSpPr>
          <p:cNvPr id="8" name="Diagrama de flujo: proceso 7">
            <a:extLst>
              <a:ext uri="{FF2B5EF4-FFF2-40B4-BE49-F238E27FC236}">
                <a16:creationId xmlns:a16="http://schemas.microsoft.com/office/drawing/2014/main" id="{340DE7C5-07BB-D499-471F-13C9CC429955}"/>
              </a:ext>
            </a:extLst>
          </p:cNvPr>
          <p:cNvSpPr/>
          <p:nvPr/>
        </p:nvSpPr>
        <p:spPr>
          <a:xfrm>
            <a:off x="6136660" y="597568"/>
            <a:ext cx="4315326" cy="794084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Aspectos de mejora</a:t>
            </a:r>
            <a:endParaRPr lang="es-CL" sz="2400" dirty="0"/>
          </a:p>
        </p:txBody>
      </p:sp>
      <p:sp>
        <p:nvSpPr>
          <p:cNvPr id="9" name="Diagrama de flujo: proceso 8">
            <a:extLst>
              <a:ext uri="{FF2B5EF4-FFF2-40B4-BE49-F238E27FC236}">
                <a16:creationId xmlns:a16="http://schemas.microsoft.com/office/drawing/2014/main" id="{F10A8ABD-2083-FD21-1AFD-E9254C41F668}"/>
              </a:ext>
            </a:extLst>
          </p:cNvPr>
          <p:cNvSpPr/>
          <p:nvPr/>
        </p:nvSpPr>
        <p:spPr>
          <a:xfrm>
            <a:off x="1315453" y="1572126"/>
            <a:ext cx="4315326" cy="5021177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Enfoque comunitario y territorial.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Se prioriza la vinculación y continuidad con las familias y el equipo de salud para el desarrollo de las competencias del residente.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Énfasis en análisis sistémico y relacional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Énfasis en dimensiones de espiritualidad e interculturalidad durante la formación.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Cuidado continuo del residente.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Énfasis en el desarrollo personal como pilar del proceso de especialidad.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Acompañamiento continuo por </a:t>
            </a:r>
            <a:r>
              <a:rPr lang="es-ES" sz="1600" dirty="0" err="1"/>
              <a:t>tutorxs</a:t>
            </a:r>
            <a:r>
              <a:rPr lang="es-ES" sz="1600" dirty="0"/>
              <a:t> </a:t>
            </a:r>
            <a:r>
              <a:rPr lang="es-ES" sz="1600" dirty="0" err="1"/>
              <a:t>médicxs</a:t>
            </a:r>
            <a:r>
              <a:rPr lang="es-ES" sz="1600" dirty="0"/>
              <a:t> de familia (4 horas semanales).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11" name="Diagrama de flujo: proceso 10">
            <a:extLst>
              <a:ext uri="{FF2B5EF4-FFF2-40B4-BE49-F238E27FC236}">
                <a16:creationId xmlns:a16="http://schemas.microsoft.com/office/drawing/2014/main" id="{88B19694-4F06-9E50-1F14-802C2ED4A76F}"/>
              </a:ext>
            </a:extLst>
          </p:cNvPr>
          <p:cNvSpPr/>
          <p:nvPr/>
        </p:nvSpPr>
        <p:spPr>
          <a:xfrm>
            <a:off x="6096000" y="1572126"/>
            <a:ext cx="4315326" cy="5021176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Mayores instancias de docencia en pregrado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Mayor resguardo de los tiempos protegidos para el desarrollo de las competencias específicas de formación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Mayor espacio para pasantía de electivo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Mejorar posibilidades de unirse a líneas de investigación de la Universidad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Aumentar instancias formativas de encuentro entre los residentes de 1er, 2do y 3er año.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55756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531</Words>
  <Application>Microsoft Office PowerPoint</Application>
  <PresentationFormat>Panorámica</PresentationFormat>
  <Paragraphs>105</Paragraphs>
  <Slides>8</Slides>
  <Notes>1</Notes>
  <HiddenSlides>2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Arial</vt:lpstr>
      <vt:lpstr>Calibri</vt:lpstr>
      <vt:lpstr>Tema de Office</vt:lpstr>
      <vt:lpstr>Experiencia de residencia en Medicina Familiar Comunitaria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Familia y Comunidad 3</dc:title>
  <dc:creator>Javiera</dc:creator>
  <cp:lastModifiedBy>Diego Fernández</cp:lastModifiedBy>
  <cp:revision>8</cp:revision>
  <dcterms:created xsi:type="dcterms:W3CDTF">2019-04-05T02:46:13Z</dcterms:created>
  <dcterms:modified xsi:type="dcterms:W3CDTF">2022-10-25T00:43:07Z</dcterms:modified>
</cp:coreProperties>
</file>